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7" r:id="rId2"/>
    <p:sldId id="325" r:id="rId3"/>
    <p:sldId id="318" r:id="rId4"/>
    <p:sldId id="311" r:id="rId5"/>
    <p:sldId id="312" r:id="rId6"/>
    <p:sldId id="319" r:id="rId7"/>
    <p:sldId id="313" r:id="rId8"/>
    <p:sldId id="328" r:id="rId9"/>
    <p:sldId id="329" r:id="rId10"/>
    <p:sldId id="321" r:id="rId11"/>
    <p:sldId id="316" r:id="rId12"/>
    <p:sldId id="317" r:id="rId13"/>
    <p:sldId id="331" r:id="rId14"/>
    <p:sldId id="332" r:id="rId15"/>
    <p:sldId id="324" r:id="rId16"/>
    <p:sldId id="310" r:id="rId17"/>
    <p:sldId id="302" r:id="rId18"/>
    <p:sldId id="304" r:id="rId19"/>
    <p:sldId id="309" r:id="rId20"/>
    <p:sldId id="303" r:id="rId21"/>
    <p:sldId id="33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8" autoAdjust="0"/>
    <p:restoredTop sz="86391" autoAdjust="0"/>
  </p:normalViewPr>
  <p:slideViewPr>
    <p:cSldViewPr>
      <p:cViewPr>
        <p:scale>
          <a:sx n="60" d="100"/>
          <a:sy n="60" d="100"/>
        </p:scale>
        <p:origin x="-2242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A9CB5-F9E6-45DA-8076-3D1222F1D3F7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B6C8C-9489-4E36-8953-7793097E6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01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 Studies: Improving your Audit Process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Closing/Exit</a:t>
            </a:r>
            <a:r>
              <a:rPr lang="en-US" sz="1200" b="1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conference:  </a:t>
            </a:r>
            <a:r>
              <a:rPr lang="en-US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clearly communicate the results of the audit.  What can the licensee/registrant do to correct their errors?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6C8C-9489-4E36-8953-7793097E680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37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6C8C-9489-4E36-8953-7793097E680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22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33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0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2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3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8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3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8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8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27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8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3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2.xlsx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tools.com/pages/article/newTMC_88.htm" TargetMode="External"/><Relationship Id="rId2" Type="http://schemas.openxmlformats.org/officeDocument/2006/relationships/hyperlink" Target="http://www.helpguide.org/mental/effective_cmmunication_skill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obsearch.about.com/od/skills/qt/communication-skills.htm" TargetMode="External"/><Relationship Id="rId4" Type="http://schemas.openxmlformats.org/officeDocument/2006/relationships/hyperlink" Target="http://skillsyouneed.com/ips/questions-type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IFTA/IRP Audit Workshop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Improving your Audit Process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IFTA Closing/IRP Exit Conference</a:t>
            </a:r>
            <a:endParaRPr lang="en-US" sz="3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1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Closing/Exit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What can you do to ensure your conference is effective and successful?</a:t>
            </a:r>
            <a:endParaRPr lang="en-US" sz="4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40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Exit </a:t>
            </a:r>
            <a:r>
              <a:rPr lang="en-US" dirty="0"/>
              <a:t>Meeting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should be open and courteous.</a:t>
            </a:r>
          </a:p>
          <a:p>
            <a:r>
              <a:rPr lang="en-US" dirty="0" smtClean="0"/>
              <a:t>Summarize what was done.</a:t>
            </a:r>
          </a:p>
          <a:p>
            <a:r>
              <a:rPr lang="en-US" dirty="0" smtClean="0"/>
              <a:t>Outline significant audit concerns &amp; recommendations. </a:t>
            </a:r>
          </a:p>
          <a:p>
            <a:r>
              <a:rPr lang="en-US" dirty="0"/>
              <a:t>Provide justification for conclusions &amp; </a:t>
            </a:r>
            <a:r>
              <a:rPr lang="en-US" dirty="0" smtClean="0"/>
              <a:t>recommendations.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Exit Meeting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any audit concerns which have already been addressed/corrected.</a:t>
            </a:r>
          </a:p>
          <a:p>
            <a:r>
              <a:rPr lang="en-US" dirty="0" smtClean="0"/>
              <a:t>Be willing and able to discuss all matters in whatever detail is necessary.</a:t>
            </a:r>
          </a:p>
          <a:p>
            <a:r>
              <a:rPr lang="en-US" u="sng" dirty="0" smtClean="0"/>
              <a:t>Be sure all significant matters have been discussed so the report contains no surprises.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for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curious, positive, and patient.</a:t>
            </a:r>
          </a:p>
          <a:p>
            <a:r>
              <a:rPr lang="en-US" dirty="0"/>
              <a:t>Be an active listener. </a:t>
            </a:r>
          </a:p>
          <a:p>
            <a:pPr lvl="1"/>
            <a:r>
              <a:rPr lang="en-US" dirty="0"/>
              <a:t>Ask questions.  (Open/Closed)</a:t>
            </a:r>
          </a:p>
          <a:p>
            <a:pPr lvl="1"/>
            <a:r>
              <a:rPr lang="en-US" dirty="0"/>
              <a:t>Respectfully acknowledge opinions.</a:t>
            </a:r>
          </a:p>
          <a:p>
            <a:pPr lvl="1"/>
            <a:r>
              <a:rPr lang="en-US" dirty="0"/>
              <a:t>Restate answers by paraphrasing.</a:t>
            </a:r>
          </a:p>
          <a:p>
            <a:pPr lvl="1"/>
            <a:r>
              <a:rPr lang="en-US" dirty="0"/>
              <a:t>Be friendly and approach the audit in a positive manner.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2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for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confident, however be careful not to sound arrogant or </a:t>
            </a:r>
            <a:r>
              <a:rPr lang="en-US" dirty="0" smtClean="0"/>
              <a:t>aggressive.</a:t>
            </a:r>
            <a:endParaRPr lang="en-US" dirty="0"/>
          </a:p>
          <a:p>
            <a:r>
              <a:rPr lang="en-US" dirty="0"/>
              <a:t>Be able to give and receive </a:t>
            </a:r>
            <a:r>
              <a:rPr lang="en-US" dirty="0" smtClean="0"/>
              <a:t>Feedback.</a:t>
            </a:r>
            <a:endParaRPr lang="en-US" dirty="0"/>
          </a:p>
          <a:p>
            <a:r>
              <a:rPr lang="en-US" dirty="0"/>
              <a:t>Be clear and concise, provide your message in as few words as </a:t>
            </a:r>
            <a:r>
              <a:rPr lang="en-US" dirty="0" smtClean="0"/>
              <a:t>possible.</a:t>
            </a:r>
            <a:endParaRPr lang="en-US" dirty="0"/>
          </a:p>
          <a:p>
            <a:r>
              <a:rPr lang="en-US" dirty="0"/>
              <a:t>Avoid interrupting the </a:t>
            </a:r>
            <a:r>
              <a:rPr lang="en-US" dirty="0" smtClean="0"/>
              <a:t>respondent.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8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              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371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Case Study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7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Case Study:  Audit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r>
              <a:rPr lang="en-US" sz="3000" dirty="0" smtClean="0"/>
              <a:t>Licensee/Registrant with three locations.</a:t>
            </a:r>
          </a:p>
          <a:p>
            <a:r>
              <a:rPr lang="en-US" sz="3000" dirty="0" smtClean="0"/>
              <a:t>Single IFTA reported from central location.</a:t>
            </a:r>
          </a:p>
          <a:p>
            <a:pPr lvl="2"/>
            <a:r>
              <a:rPr lang="en-US" sz="3000" dirty="0" smtClean="0"/>
              <a:t>All vehicles are single fuel type (DSL).</a:t>
            </a:r>
          </a:p>
          <a:p>
            <a:pPr lvl="2"/>
            <a:r>
              <a:rPr lang="en-US" sz="3000" dirty="0" smtClean="0"/>
              <a:t>IFTA travel:  AAA, CCC, &amp; DDD.</a:t>
            </a:r>
            <a:endParaRPr lang="en-US" sz="3000" dirty="0" smtClean="0">
              <a:solidFill>
                <a:srgbClr val="FF0000"/>
              </a:solidFill>
            </a:endParaRPr>
          </a:p>
          <a:p>
            <a:r>
              <a:rPr lang="en-US" sz="3000" dirty="0" smtClean="0"/>
              <a:t>Multiple registration records show:</a:t>
            </a:r>
          </a:p>
          <a:p>
            <a:pPr lvl="2"/>
            <a:r>
              <a:rPr lang="en-US" sz="3000" dirty="0" smtClean="0"/>
              <a:t> Three registration accounts.</a:t>
            </a:r>
          </a:p>
          <a:p>
            <a:pPr lvl="2"/>
            <a:r>
              <a:rPr lang="en-US" sz="3000" dirty="0" smtClean="0"/>
              <a:t>Vehicle weights from 26,000 lbs. to 80,000 lbs. GVW. </a:t>
            </a:r>
          </a:p>
          <a:p>
            <a:pPr lvl="2"/>
            <a:r>
              <a:rPr lang="en-US" sz="3000" dirty="0" smtClean="0"/>
              <a:t>IRP </a:t>
            </a:r>
            <a:r>
              <a:rPr lang="en-US" sz="3000" dirty="0"/>
              <a:t>travel:  </a:t>
            </a:r>
            <a:r>
              <a:rPr lang="en-US" sz="3000" dirty="0" smtClean="0"/>
              <a:t>AAA, BBB, CCC, &amp; DDD.</a:t>
            </a:r>
          </a:p>
          <a:p>
            <a:r>
              <a:rPr lang="en-US" sz="3300" dirty="0"/>
              <a:t>Assume </a:t>
            </a:r>
            <a:r>
              <a:rPr lang="en-US" sz="3300" dirty="0" smtClean="0"/>
              <a:t>conference is </a:t>
            </a:r>
            <a:r>
              <a:rPr lang="en-US" sz="3300" dirty="0"/>
              <a:t>with the </a:t>
            </a:r>
            <a:r>
              <a:rPr lang="en-US" sz="3300" dirty="0" smtClean="0"/>
              <a:t>authorized company </a:t>
            </a:r>
            <a:r>
              <a:rPr lang="en-US" sz="3300" dirty="0"/>
              <a:t>representative</a:t>
            </a:r>
            <a:r>
              <a:rPr lang="en-US" sz="3300" dirty="0" smtClean="0"/>
              <a:t>.</a:t>
            </a:r>
            <a:endParaRPr lang="en-US" sz="3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470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Conference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Distance Summary Error:</a:t>
            </a:r>
          </a:p>
          <a:p>
            <a:pPr lvl="1"/>
            <a:r>
              <a:rPr lang="en-US" dirty="0" smtClean="0"/>
              <a:t>The auditor found no trip records for BBB.  </a:t>
            </a:r>
          </a:p>
          <a:p>
            <a:pPr lvl="1"/>
            <a:r>
              <a:rPr lang="en-US" dirty="0" smtClean="0"/>
              <a:t>All fuel was purchased at local fueling station across the street from Location 3 headquarters.</a:t>
            </a:r>
          </a:p>
          <a:p>
            <a:pPr lvl="1"/>
            <a:r>
              <a:rPr lang="en-US" dirty="0" smtClean="0"/>
              <a:t>Location 3 had other trucks registered for AAA travel plus the IRP trucks registered for AAA &amp; BBB.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19201"/>
              </p:ext>
            </p:extLst>
          </p:nvPr>
        </p:nvGraphicFramePr>
        <p:xfrm>
          <a:off x="533400" y="4800600"/>
          <a:ext cx="7999413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Worksheet" r:id="rId4" imgW="4038549" imgH="676301" progId="Excel.Sheet.12">
                  <p:embed/>
                </p:oleObj>
              </mc:Choice>
              <mc:Fallback>
                <p:oleObj name="Worksheet" r:id="rId4" imgW="4038549" imgH="67630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4800600"/>
                        <a:ext cx="7999413" cy="1339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649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Conference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Fuel Summary Error:</a:t>
            </a:r>
          </a:p>
          <a:p>
            <a:pPr lvl="1"/>
            <a:r>
              <a:rPr lang="en-US" dirty="0" smtClean="0"/>
              <a:t>All fuel is purchased in AAA at Location 1, 2, or 3 headquarters.</a:t>
            </a:r>
          </a:p>
          <a:p>
            <a:pPr lvl="1"/>
            <a:r>
              <a:rPr lang="en-US" dirty="0" smtClean="0"/>
              <a:t>Fueling station is across the street from the various location head quarters.</a:t>
            </a:r>
          </a:p>
          <a:p>
            <a:pPr lvl="1"/>
            <a:r>
              <a:rPr lang="en-US" dirty="0" smtClean="0"/>
              <a:t>Vehicles return each night to fleet headquarters.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322602"/>
              </p:ext>
            </p:extLst>
          </p:nvPr>
        </p:nvGraphicFramePr>
        <p:xfrm>
          <a:off x="609600" y="4343400"/>
          <a:ext cx="7841942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Worksheet" r:id="rId4" imgW="4038549" imgH="981204" progId="Excel.Sheet.12">
                  <p:embed/>
                </p:oleObj>
              </mc:Choice>
              <mc:Fallback>
                <p:oleObj name="Worksheet" r:id="rId4" imgW="4038549" imgH="9812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4343400"/>
                        <a:ext cx="7841942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81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Closing/Exit Conference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“The </a:t>
            </a:r>
            <a:r>
              <a:rPr lang="en-US" dirty="0"/>
              <a:t>nine most terrifying words in the English language are, </a:t>
            </a:r>
            <a:r>
              <a:rPr lang="en-US" dirty="0" smtClean="0"/>
              <a:t>‘I’m </a:t>
            </a:r>
            <a:r>
              <a:rPr lang="en-US" dirty="0"/>
              <a:t>from the government and I'm here to help</a:t>
            </a:r>
            <a:r>
              <a:rPr lang="en-US" dirty="0" smtClean="0"/>
              <a:t>.’ “</a:t>
            </a:r>
          </a:p>
          <a:p>
            <a:pPr algn="r">
              <a:buNone/>
            </a:pPr>
            <a:r>
              <a:rPr lang="en-US" dirty="0" smtClean="0"/>
              <a:t>Ronald </a:t>
            </a:r>
            <a:r>
              <a:rPr lang="en-US" dirty="0"/>
              <a:t>Reagan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	</a:t>
            </a:r>
            <a:r>
              <a:rPr lang="en-US" dirty="0" smtClean="0"/>
              <a:t>						</a:t>
            </a:r>
          </a:p>
          <a:p>
            <a:pPr eaLnBrk="1" hangingPunct="1">
              <a:buFont typeface="Arial" charset="0"/>
              <a:buNone/>
            </a:pPr>
            <a:endParaRPr lang="en-US" dirty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750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Kristie </a:t>
            </a:r>
            <a:r>
              <a:rPr lang="en-US" dirty="0" err="1" smtClean="0"/>
              <a:t>Zanis</a:t>
            </a:r>
            <a:r>
              <a:rPr lang="en-US" dirty="0" smtClean="0"/>
              <a:t> – New Hampshire</a:t>
            </a:r>
          </a:p>
          <a:p>
            <a:r>
              <a:rPr lang="en-US" dirty="0" smtClean="0"/>
              <a:t>Bob Weber – Connecticut</a:t>
            </a:r>
          </a:p>
          <a:p>
            <a:r>
              <a:rPr lang="en-US" dirty="0" smtClean="0"/>
              <a:t>Don Williams - Idaho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Dale Carnegie, </a:t>
            </a:r>
            <a:r>
              <a:rPr lang="en-US" i="1" dirty="0" smtClean="0"/>
              <a:t>How </a:t>
            </a:r>
            <a:r>
              <a:rPr lang="en-US" i="1" dirty="0"/>
              <a:t>To Win Friends And Influence </a:t>
            </a:r>
            <a:r>
              <a:rPr lang="en-US" i="1" dirty="0" smtClean="0"/>
              <a:t>People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Kerry </a:t>
            </a:r>
            <a:r>
              <a:rPr lang="en-US" dirty="0"/>
              <a:t>Patterson, </a:t>
            </a:r>
            <a:r>
              <a:rPr lang="en-US" dirty="0" smtClean="0"/>
              <a:t>Joseph </a:t>
            </a:r>
            <a:r>
              <a:rPr lang="en-US" dirty="0" err="1" smtClean="0"/>
              <a:t>Grenny</a:t>
            </a:r>
            <a:r>
              <a:rPr lang="en-US" dirty="0"/>
              <a:t>, Ron McMillan</a:t>
            </a:r>
            <a:r>
              <a:rPr lang="en-US" dirty="0" smtClean="0"/>
              <a:t>, and </a:t>
            </a:r>
            <a:r>
              <a:rPr lang="en-US" dirty="0"/>
              <a:t>Al </a:t>
            </a:r>
            <a:r>
              <a:rPr lang="en-US" dirty="0" err="1" smtClean="0"/>
              <a:t>Switzler</a:t>
            </a:r>
            <a:r>
              <a:rPr lang="en-US" dirty="0" smtClean="0"/>
              <a:t>, </a:t>
            </a:r>
            <a:r>
              <a:rPr lang="en-US" i="1" dirty="0" smtClean="0"/>
              <a:t>Crucial Conversations: Tools for Talking When the Stakes are High</a:t>
            </a:r>
          </a:p>
          <a:p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2751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r>
              <a:rPr lang="en-US" sz="2000" b="1" dirty="0">
                <a:hlinkClick r:id="rId2"/>
              </a:rPr>
              <a:t>http://www.helpguide.org/mental/effective_cmmunication_skills.htm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>
                <a:hlinkClick r:id="rId3"/>
              </a:rPr>
              <a:t>http://www.mindtools.com/pages/article/newTMC_88.htm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>
                <a:hlinkClick r:id="rId4"/>
              </a:rPr>
              <a:t>http://skillsyouneed.com/ips/questions-types.html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>
                <a:hlinkClick r:id="rId5"/>
              </a:rPr>
              <a:t>http://</a:t>
            </a:r>
            <a:r>
              <a:rPr lang="en-US" sz="2000" b="1" dirty="0" smtClean="0">
                <a:hlinkClick r:id="rId5"/>
              </a:rPr>
              <a:t>jobsearch.about.com/od/skills/qt/communication-skills.htm</a:t>
            </a: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IFTA Closing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sz="5400" dirty="0" smtClean="0"/>
              <a:t>What is required?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1462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IFTA Closing Conference (</a:t>
            </a:r>
            <a:r>
              <a:rPr lang="en-US" dirty="0" smtClean="0"/>
              <a:t>A650.100)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closing conference may be:</a:t>
            </a:r>
          </a:p>
          <a:p>
            <a:pPr lvl="1"/>
            <a:r>
              <a:rPr lang="en-US" dirty="0"/>
              <a:t>In person,</a:t>
            </a:r>
          </a:p>
          <a:p>
            <a:pPr lvl="1"/>
            <a:r>
              <a:rPr lang="en-US" dirty="0"/>
              <a:t>By telephone,</a:t>
            </a:r>
          </a:p>
          <a:p>
            <a:pPr lvl="1"/>
            <a:r>
              <a:rPr lang="en-US" dirty="0"/>
              <a:t>In writing (by fax, email, or snail mail).</a:t>
            </a:r>
          </a:p>
          <a:p>
            <a:r>
              <a:rPr lang="en-US" dirty="0"/>
              <a:t>It must communicate:</a:t>
            </a:r>
          </a:p>
          <a:p>
            <a:pPr lvl="1"/>
            <a:r>
              <a:rPr lang="en-US" dirty="0"/>
              <a:t>Preliminary findings with penalty and interest,</a:t>
            </a:r>
          </a:p>
          <a:p>
            <a:pPr lvl="1"/>
            <a:r>
              <a:rPr lang="en-US" dirty="0"/>
              <a:t>Recommendations for improvement,</a:t>
            </a:r>
          </a:p>
          <a:p>
            <a:pPr lvl="1"/>
            <a:r>
              <a:rPr lang="en-US" dirty="0"/>
              <a:t>Rights to appeal,</a:t>
            </a:r>
          </a:p>
          <a:p>
            <a:pPr lvl="1"/>
            <a:r>
              <a:rPr lang="en-US" dirty="0"/>
              <a:t>Who gets the audit report.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IFTA Closing Conference (A650.200)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audit conducted in accordance to R1210:</a:t>
            </a:r>
          </a:p>
          <a:p>
            <a:pPr lvl="1"/>
            <a:r>
              <a:rPr lang="en-US" dirty="0"/>
              <a:t>No closing conference is required, but</a:t>
            </a:r>
          </a:p>
          <a:p>
            <a:pPr lvl="1"/>
            <a:r>
              <a:rPr lang="en-US" dirty="0"/>
              <a:t>The auditor must document why no closing conference was held.</a:t>
            </a:r>
          </a:p>
          <a:p>
            <a:r>
              <a:rPr lang="en-US" dirty="0"/>
              <a:t>R1210 allows an assessment, when the licensee:</a:t>
            </a:r>
          </a:p>
          <a:p>
            <a:pPr lvl="1"/>
            <a:r>
              <a:rPr lang="en-US" dirty="0"/>
              <a:t>Does not file a return,</a:t>
            </a:r>
          </a:p>
          <a:p>
            <a:pPr lvl="1"/>
            <a:r>
              <a:rPr lang="en-US" dirty="0"/>
              <a:t>Does not provide records,</a:t>
            </a:r>
          </a:p>
          <a:p>
            <a:pPr lvl="1"/>
            <a:r>
              <a:rPr lang="en-US" dirty="0"/>
              <a:t>Does not keep records showing true liability.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IRP Exit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 smtClean="0"/>
              <a:t>        What is required?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551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IRP Exit Conference (APM 404)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exit conference should be held to:</a:t>
            </a:r>
          </a:p>
          <a:p>
            <a:pPr lvl="1"/>
            <a:r>
              <a:rPr lang="en-US" dirty="0"/>
              <a:t> Review identified, documented audit </a:t>
            </a:r>
            <a:r>
              <a:rPr lang="en-US" dirty="0" smtClean="0"/>
              <a:t>issues,</a:t>
            </a:r>
            <a:endParaRPr lang="en-US" dirty="0"/>
          </a:p>
          <a:p>
            <a:pPr lvl="1"/>
            <a:r>
              <a:rPr lang="en-US" dirty="0" smtClean="0"/>
              <a:t> Preliminary findings.</a:t>
            </a:r>
            <a:endParaRPr lang="en-US" dirty="0"/>
          </a:p>
          <a:p>
            <a:r>
              <a:rPr lang="en-US" dirty="0"/>
              <a:t>Auditor must document conference with:</a:t>
            </a:r>
          </a:p>
          <a:p>
            <a:pPr lvl="1"/>
            <a:r>
              <a:rPr lang="en-US" dirty="0"/>
              <a:t>Overview of the post Audit process,</a:t>
            </a:r>
          </a:p>
          <a:p>
            <a:pPr lvl="1"/>
            <a:r>
              <a:rPr lang="en-US" dirty="0"/>
              <a:t>Recommendations for improvement,</a:t>
            </a:r>
          </a:p>
          <a:p>
            <a:pPr lvl="1"/>
            <a:r>
              <a:rPr lang="en-US" dirty="0"/>
              <a:t>Rights of appeal,</a:t>
            </a:r>
          </a:p>
          <a:p>
            <a:pPr lvl="1"/>
            <a:r>
              <a:rPr lang="en-US" dirty="0"/>
              <a:t>Who gets the audit report. </a:t>
            </a:r>
          </a:p>
          <a:p>
            <a:r>
              <a:rPr lang="en-US" dirty="0"/>
              <a:t>If no conference possible, document why.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71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your Closing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Prepare for the closing conference</a:t>
            </a:r>
          </a:p>
          <a:p>
            <a:pPr lvl="1"/>
            <a:r>
              <a:rPr lang="en-US" dirty="0"/>
              <a:t>Review the file and draft report (be </a:t>
            </a:r>
            <a:r>
              <a:rPr lang="en-US" dirty="0" smtClean="0"/>
              <a:t>prepared)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audit findings:</a:t>
            </a:r>
          </a:p>
          <a:p>
            <a:pPr lvl="2"/>
            <a:r>
              <a:rPr lang="en-US" sz="2800" dirty="0"/>
              <a:t>What issues are there</a:t>
            </a:r>
            <a:r>
              <a:rPr lang="en-US" sz="2800" dirty="0" smtClean="0"/>
              <a:t>?</a:t>
            </a:r>
          </a:p>
          <a:p>
            <a:pPr lvl="2"/>
            <a:r>
              <a:rPr lang="en-US" sz="2800" dirty="0" smtClean="0"/>
              <a:t>Prepare an Agenda to help guide you through the conference.</a:t>
            </a:r>
            <a:endParaRPr lang="en-US" sz="2800" dirty="0"/>
          </a:p>
          <a:p>
            <a:pPr lvl="2"/>
            <a:r>
              <a:rPr lang="en-US" sz="2800" dirty="0"/>
              <a:t>What will the licensee/registrant ask? </a:t>
            </a:r>
            <a:endParaRPr lang="en-US" dirty="0"/>
          </a:p>
          <a:p>
            <a:r>
              <a:rPr lang="en-US" dirty="0"/>
              <a:t>Express the findings</a:t>
            </a:r>
          </a:p>
          <a:p>
            <a:pPr lvl="1"/>
            <a:r>
              <a:rPr lang="en-US" dirty="0"/>
              <a:t>Clearly.</a:t>
            </a:r>
          </a:p>
          <a:p>
            <a:pPr lvl="1"/>
            <a:r>
              <a:rPr lang="en-US" dirty="0"/>
              <a:t>Without judgment.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7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Meeting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provide the Registrant/Taxpayer with an understanding of the contents of the draft report and any concerns that may not be set out in the report.</a:t>
            </a:r>
          </a:p>
          <a:p>
            <a:r>
              <a:rPr lang="en-US" dirty="0"/>
              <a:t>Help avoid any misunderstanding or misrepresentation of facts by providing the </a:t>
            </a:r>
            <a:r>
              <a:rPr lang="en-US" dirty="0" err="1"/>
              <a:t>auditee</a:t>
            </a:r>
            <a:r>
              <a:rPr lang="en-US" dirty="0"/>
              <a:t> the opportunity to clarify specific issues and express their views on significant audit findings &amp; recommendations.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81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764</Words>
  <Application>Microsoft Office PowerPoint</Application>
  <PresentationFormat>On-screen Show (4:3)</PresentationFormat>
  <Paragraphs>128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Worksheet</vt:lpstr>
      <vt:lpstr>IFTA/IRP Audit Workshop</vt:lpstr>
      <vt:lpstr>Presenters</vt:lpstr>
      <vt:lpstr>IFTA Closing Conference</vt:lpstr>
      <vt:lpstr>IFTA Closing Conference (A650.100)</vt:lpstr>
      <vt:lpstr>IFTA Closing Conference (A650.200)</vt:lpstr>
      <vt:lpstr>IRP Exit Conference</vt:lpstr>
      <vt:lpstr>IRP Exit Conference (APM 404)</vt:lpstr>
      <vt:lpstr>Planning your Closing Conference</vt:lpstr>
      <vt:lpstr>Exit Meeting Purpose</vt:lpstr>
      <vt:lpstr>Effective Closing/Exit Conference</vt:lpstr>
      <vt:lpstr>Effective Exit Meeting </vt:lpstr>
      <vt:lpstr>Effective Exit Meeting </vt:lpstr>
      <vt:lpstr>Principles for Communication</vt:lpstr>
      <vt:lpstr>Principles for Communication</vt:lpstr>
      <vt:lpstr>                   </vt:lpstr>
      <vt:lpstr>Case Study:  Audit Findings</vt:lpstr>
      <vt:lpstr>Closing Conference Case Study</vt:lpstr>
      <vt:lpstr>Closing Conference Case Study</vt:lpstr>
      <vt:lpstr>Closing/Exit Conference</vt:lpstr>
      <vt:lpstr>Reference</vt:lpstr>
      <vt:lpstr>References</vt:lpstr>
    </vt:vector>
  </TitlesOfParts>
  <Company>ISTC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Entrance Conference</dc:title>
  <dc:creator>Don Williams</dc:creator>
  <cp:lastModifiedBy>Tammy Trinker</cp:lastModifiedBy>
  <cp:revision>101</cp:revision>
  <dcterms:created xsi:type="dcterms:W3CDTF">2012-08-15T22:16:59Z</dcterms:created>
  <dcterms:modified xsi:type="dcterms:W3CDTF">2014-02-18T14:24:10Z</dcterms:modified>
</cp:coreProperties>
</file>